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257" r:id="rId5"/>
    <p:sldId id="292" r:id="rId6"/>
    <p:sldId id="264" r:id="rId7"/>
    <p:sldId id="267" r:id="rId8"/>
    <p:sldId id="272" r:id="rId9"/>
    <p:sldId id="273" r:id="rId10"/>
    <p:sldId id="262" r:id="rId11"/>
    <p:sldId id="269" r:id="rId12"/>
    <p:sldId id="260" r:id="rId13"/>
    <p:sldId id="282" r:id="rId14"/>
    <p:sldId id="259" r:id="rId15"/>
    <p:sldId id="287" r:id="rId16"/>
    <p:sldId id="297" r:id="rId17"/>
    <p:sldId id="288" r:id="rId18"/>
    <p:sldId id="291" r:id="rId19"/>
    <p:sldId id="290" r:id="rId20"/>
    <p:sldId id="293" r:id="rId21"/>
    <p:sldId id="294" r:id="rId22"/>
    <p:sldId id="295" r:id="rId23"/>
    <p:sldId id="296" r:id="rId24"/>
    <p:sldId id="300" r:id="rId25"/>
    <p:sldId id="301" r:id="rId26"/>
    <p:sldId id="303" r:id="rId27"/>
    <p:sldId id="304" r:id="rId28"/>
    <p:sldId id="305" r:id="rId29"/>
    <p:sldId id="306" r:id="rId30"/>
    <p:sldId id="311" r:id="rId31"/>
    <p:sldId id="313" r:id="rId32"/>
    <p:sldId id="312" r:id="rId33"/>
    <p:sldId id="314" r:id="rId34"/>
    <p:sldId id="324" r:id="rId35"/>
    <p:sldId id="315" r:id="rId36"/>
    <p:sldId id="316" r:id="rId37"/>
    <p:sldId id="308" r:id="rId38"/>
    <p:sldId id="309" r:id="rId39"/>
    <p:sldId id="310" r:id="rId40"/>
    <p:sldId id="307" r:id="rId41"/>
    <p:sldId id="318" r:id="rId42"/>
    <p:sldId id="319" r:id="rId43"/>
    <p:sldId id="320" r:id="rId44"/>
    <p:sldId id="321" r:id="rId45"/>
    <p:sldId id="325" r:id="rId46"/>
    <p:sldId id="285" r:id="rId47"/>
    <p:sldId id="284" r:id="rId48"/>
    <p:sldId id="286" r:id="rId49"/>
    <p:sldId id="326" r:id="rId50"/>
    <p:sldId id="327" r:id="rId51"/>
    <p:sldId id="328" r:id="rId52"/>
    <p:sldId id="26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BALA\Downloads\%E2%80%94Pngtree%E2%80%94dark%20abstract%20background%20with%20overlap_11557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1"/>
            <a:ext cx="9144000" cy="5257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3436203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LAOBOUR ANALGESIA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3340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PROF.DR.M.BALASUBRAMANI</a:t>
            </a:r>
          </a:p>
          <a:p>
            <a:pPr algn="ctr"/>
            <a:r>
              <a:rPr lang="en-US" sz="3200" dirty="0" smtClean="0"/>
              <a:t>ASSOCIATE PROFESSOR, GTMCH THENI</a:t>
            </a:r>
            <a:endParaRPr lang="en-IN" sz="3200" dirty="0"/>
          </a:p>
        </p:txBody>
      </p:sp>
      <p:sp>
        <p:nvSpPr>
          <p:cNvPr id="7" name="Flowchart: Preparation 6"/>
          <p:cNvSpPr/>
          <p:nvPr/>
        </p:nvSpPr>
        <p:spPr>
          <a:xfrm>
            <a:off x="533400" y="1600200"/>
            <a:ext cx="1676400" cy="1371600"/>
          </a:xfrm>
          <a:prstGeom prst="flowChartPreparation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lowchart: Preparation 7"/>
          <p:cNvSpPr/>
          <p:nvPr/>
        </p:nvSpPr>
        <p:spPr>
          <a:xfrm>
            <a:off x="3581400" y="1981200"/>
            <a:ext cx="1676400" cy="1295400"/>
          </a:xfrm>
          <a:prstGeom prst="flowChartPreparation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lowchart: Preparation 8"/>
          <p:cNvSpPr/>
          <p:nvPr/>
        </p:nvSpPr>
        <p:spPr>
          <a:xfrm>
            <a:off x="6934200" y="1676400"/>
            <a:ext cx="1600200" cy="1295400"/>
          </a:xfrm>
          <a:prstGeom prst="flowChartPreparation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BALA\Desktop\mcgill-pain-index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98568"/>
            <a:ext cx="7924800" cy="66359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6096000" y="2438400"/>
            <a:ext cx="1981200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791200" y="4267200"/>
            <a:ext cx="1981200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6172200" y="914400"/>
            <a:ext cx="17526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2286000" y="228600"/>
            <a:ext cx="25908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533400" y="2667000"/>
            <a:ext cx="22098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4191000" y="2286000"/>
            <a:ext cx="1447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https://www.isanagpur.org/wp-content/uploads/2018/03/drmshembekar02.jpg"/>
          <p:cNvPicPr>
            <a:picLocks noGrp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3048000"/>
            <a:ext cx="33528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657600" y="152400"/>
            <a:ext cx="48768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810000" y="2895600"/>
            <a:ext cx="48006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BALA\Desktop\315561_1_En_15_Fig1_HTM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6172200" cy="650974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486400" y="533400"/>
            <a:ext cx="2514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5562600" y="19050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5486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5486400" y="2971800"/>
            <a:ext cx="2438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5486400" y="3657600"/>
            <a:ext cx="2438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181600" y="3200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5867400" y="4953000"/>
            <a:ext cx="2590800" cy="838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Exhaustion and pain of labor can result in failure of progression of labor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5867400" y="4953000"/>
            <a:ext cx="2819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BALA\Desktop\PREGNANT CLI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62200"/>
            <a:ext cx="2209799" cy="3017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6019800" y="914400"/>
            <a:ext cx="2743200" cy="1219200"/>
          </a:xfrm>
          <a:prstGeom prst="wedgeRoundRectCallout">
            <a:avLst>
              <a:gd name="adj1" fmla="val -67384"/>
              <a:gd name="adj2" fmla="val 10000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2400" b="1" dirty="0" err="1" smtClean="0"/>
              <a:t>Hydrotheraphy</a:t>
            </a:r>
            <a:endParaRPr lang="en-IN" sz="24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14400" y="1295400"/>
            <a:ext cx="2209800" cy="1219200"/>
          </a:xfrm>
          <a:prstGeom prst="wedgeRoundRectCallout">
            <a:avLst>
              <a:gd name="adj1" fmla="val 83528"/>
              <a:gd name="adj2" fmla="val 8836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PARENTEREL OPIOID ANALGESIA</a:t>
            </a:r>
            <a:endParaRPr lang="en-I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2590800"/>
            <a:ext cx="2514600" cy="1219200"/>
          </a:xfrm>
          <a:prstGeom prst="wedgeRoundRectCallout">
            <a:avLst>
              <a:gd name="adj1" fmla="val -66601"/>
              <a:gd name="adj2" fmla="val 8706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TENS</a:t>
            </a:r>
            <a:endParaRPr lang="en-IN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9600" y="3429000"/>
            <a:ext cx="2057400" cy="1219200"/>
          </a:xfrm>
          <a:prstGeom prst="wedgeRoundRectCallout">
            <a:avLst>
              <a:gd name="adj1" fmla="val 100624"/>
              <a:gd name="adj2" fmla="val 2500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INHALATIONAL ANALGESIA</a:t>
            </a:r>
            <a:endParaRPr lang="en-I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53200" y="4267200"/>
            <a:ext cx="2590800" cy="1219200"/>
          </a:xfrm>
          <a:prstGeom prst="wedgeRoundRectCallout">
            <a:avLst>
              <a:gd name="adj1" fmla="val -104944"/>
              <a:gd name="adj2" fmla="val 2629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ACUPUNCTURE, ACUPRESSURE</a:t>
            </a:r>
            <a:endParaRPr lang="en-IN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5800" y="5181600"/>
            <a:ext cx="2133600" cy="1219200"/>
          </a:xfrm>
          <a:prstGeom prst="wedgeRoundRectCallout">
            <a:avLst>
              <a:gd name="adj1" fmla="val 119069"/>
              <a:gd name="adj2" fmla="val -4353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CONTROLLED ANALGESIA</a:t>
            </a:r>
            <a:endParaRPr lang="en-IN" dirty="0"/>
          </a:p>
        </p:txBody>
      </p:sp>
      <p:sp>
        <p:nvSpPr>
          <p:cNvPr id="13" name="Cloud Callout 12"/>
          <p:cNvSpPr/>
          <p:nvPr/>
        </p:nvSpPr>
        <p:spPr>
          <a:xfrm>
            <a:off x="3276600" y="457200"/>
            <a:ext cx="2590800" cy="1524000"/>
          </a:xfrm>
          <a:prstGeom prst="cloudCallout">
            <a:avLst>
              <a:gd name="adj1" fmla="val -12444"/>
              <a:gd name="adj2" fmla="val 756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REGIONAL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BALA\Desktop\315561_1_En_15_Fig3_HTM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4952" y="-1"/>
            <a:ext cx="5776448" cy="683495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371600" y="1219200"/>
            <a:ext cx="2590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1219200" y="2667000"/>
            <a:ext cx="2819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1219200" y="3886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45720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990600" y="51816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1143000" y="5867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629400" y="1447800"/>
            <a:ext cx="152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C:\Users\BALA\Desktop\PREGNANT CLI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62200"/>
            <a:ext cx="2209799" cy="3017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loud Callout 12"/>
          <p:cNvSpPr/>
          <p:nvPr/>
        </p:nvSpPr>
        <p:spPr>
          <a:xfrm>
            <a:off x="3276600" y="457200"/>
            <a:ext cx="2590800" cy="1524000"/>
          </a:xfrm>
          <a:prstGeom prst="cloudCallout">
            <a:avLst>
              <a:gd name="adj1" fmla="val -12444"/>
              <a:gd name="adj2" fmla="val 756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/>
              <a:t>Neuraxial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labor</a:t>
            </a:r>
            <a:r>
              <a:rPr lang="en-IN" sz="2800" b="1" dirty="0" smtClean="0"/>
              <a:t> analgesia</a:t>
            </a:r>
            <a:endParaRPr lang="en-IN" sz="2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57200" y="1905000"/>
            <a:ext cx="2971800" cy="1905000"/>
          </a:xfrm>
          <a:prstGeom prst="wedgeRoundRectCallout">
            <a:avLst>
              <a:gd name="adj1" fmla="val 66737"/>
              <a:gd name="adj2" fmla="val 9247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chemeClr val="tx1"/>
                </a:solidFill>
              </a:rPr>
              <a:t>Only technique that can completely relieve the pain</a:t>
            </a:r>
          </a:p>
          <a:p>
            <a:r>
              <a:rPr lang="en-IN" sz="2400" b="1" dirty="0" smtClean="0">
                <a:solidFill>
                  <a:schemeClr val="tx1"/>
                </a:solidFill>
              </a:rPr>
              <a:t>during </a:t>
            </a:r>
            <a:r>
              <a:rPr lang="en-IN" sz="2400" b="1" dirty="0" err="1" smtClean="0">
                <a:solidFill>
                  <a:schemeClr val="tx1"/>
                </a:solidFill>
              </a:rPr>
              <a:t>labor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943600" y="1905000"/>
            <a:ext cx="2971800" cy="1905000"/>
          </a:xfrm>
          <a:prstGeom prst="wedgeRoundRectCallout">
            <a:avLst>
              <a:gd name="adj1" fmla="val -56740"/>
              <a:gd name="adj2" fmla="val 8623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GOLD STANDARD FOR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LABOR ANALGESIA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057400" y="5181600"/>
            <a:ext cx="4191000" cy="1447800"/>
          </a:xfrm>
          <a:prstGeom prst="wedgeRoundRectCallout">
            <a:avLst>
              <a:gd name="adj1" fmla="val -5079"/>
              <a:gd name="adj2" fmla="val -8616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 smtClean="0">
                <a:solidFill>
                  <a:schemeClr val="tx1"/>
                </a:solidFill>
              </a:rPr>
              <a:t>Pain relief and overall satisfaction with the birth experience- </a:t>
            </a:r>
            <a:r>
              <a:rPr lang="en-IN" sz="2800" b="1" dirty="0" smtClean="0">
                <a:solidFill>
                  <a:schemeClr val="bg1"/>
                </a:solidFill>
              </a:rPr>
              <a:t>Greater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362"/>
            <a:ext cx="6324600" cy="6556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Central </a:t>
            </a:r>
            <a:r>
              <a:rPr lang="en-US" dirty="0" err="1" smtClean="0"/>
              <a:t>neuraxial</a:t>
            </a:r>
            <a:r>
              <a:rPr lang="en-US" dirty="0" smtClean="0"/>
              <a:t> analgesia ?</a:t>
            </a:r>
            <a:endParaRPr lang="en-IN" dirty="0"/>
          </a:p>
        </p:txBody>
      </p:sp>
      <p:pic>
        <p:nvPicPr>
          <p:cNvPr id="4" name="Picture 2" descr="C:\Users\BALA\Desktop\PREGNANT CLI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314914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81000" y="1524000"/>
            <a:ext cx="4724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Predictable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362200"/>
            <a:ext cx="4724400" cy="5334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Consistent degree of success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200400"/>
            <a:ext cx="5105400" cy="533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Total pain relief for both stages of labor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3962400"/>
            <a:ext cx="47244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High degree of success rate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562600"/>
            <a:ext cx="4191000" cy="533400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Safety record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4724400"/>
            <a:ext cx="4724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Gold standard technique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391400" cy="6556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BENEFITS OF LABOR ANALGESIA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848600" cy="9905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800" dirty="0" smtClean="0"/>
              <a:t>    Effective epidural analgesia reduces maternal plasma concentrations of </a:t>
            </a:r>
            <a:r>
              <a:rPr lang="en-IN" sz="2800" b="1" dirty="0" err="1" smtClean="0"/>
              <a:t>catecholamines</a:t>
            </a:r>
            <a:endParaRPr lang="en-IN" sz="2800" dirty="0"/>
          </a:p>
        </p:txBody>
      </p:sp>
      <p:pic>
        <p:nvPicPr>
          <p:cNvPr id="44035" name="Picture 3" descr="C:\Users\BALA\Desktop\c00023_f023-001-978145574866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514600" y="1752600"/>
            <a:ext cx="4191000" cy="36870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5626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Influence of epidural analgesia on maternal plasma concentrations of </a:t>
            </a:r>
            <a:r>
              <a:rPr lang="en-IN" dirty="0" err="1" smtClean="0"/>
              <a:t>catecholamines</a:t>
            </a:r>
            <a:r>
              <a:rPr lang="en-IN" dirty="0" smtClean="0"/>
              <a:t> during </a:t>
            </a:r>
            <a:r>
              <a:rPr lang="en-IN" dirty="0" err="1" smtClean="0"/>
              <a:t>labor</a:t>
            </a:r>
            <a:r>
              <a:rPr lang="en-IN" dirty="0" smtClean="0"/>
              <a:t>. *</a:t>
            </a:r>
            <a:r>
              <a:rPr lang="en-IN" i="1" dirty="0" smtClean="0"/>
              <a:t>P</a:t>
            </a:r>
            <a:r>
              <a:rPr lang="en-IN" dirty="0" smtClean="0"/>
              <a:t> &lt; .05 compared with before initiation of epidural analgesia. (Modified from </a:t>
            </a:r>
            <a:r>
              <a:rPr lang="en-IN" dirty="0" err="1" smtClean="0"/>
              <a:t>Shnider</a:t>
            </a:r>
            <a:r>
              <a:rPr lang="en-IN" dirty="0" smtClean="0"/>
              <a:t> SM, </a:t>
            </a:r>
            <a:r>
              <a:rPr lang="en-IN" dirty="0" err="1" smtClean="0"/>
              <a:t>Abboud</a:t>
            </a:r>
            <a:r>
              <a:rPr lang="en-IN" dirty="0" smtClean="0"/>
              <a:t> TK, </a:t>
            </a:r>
            <a:r>
              <a:rPr lang="en-IN" dirty="0" err="1" smtClean="0"/>
              <a:t>Artal</a:t>
            </a:r>
            <a:r>
              <a:rPr lang="en-IN" dirty="0" smtClean="0"/>
              <a:t> R, et al. Maternal </a:t>
            </a:r>
            <a:r>
              <a:rPr lang="en-IN" dirty="0" err="1" smtClean="0"/>
              <a:t>catecholamines</a:t>
            </a:r>
            <a:r>
              <a:rPr lang="en-IN" dirty="0" smtClean="0"/>
              <a:t> decrease during </a:t>
            </a:r>
            <a:r>
              <a:rPr lang="en-IN" dirty="0" err="1" smtClean="0"/>
              <a:t>labor</a:t>
            </a:r>
            <a:r>
              <a:rPr lang="en-IN" dirty="0" smtClean="0"/>
              <a:t> after lumbar epidural </a:t>
            </a:r>
            <a:r>
              <a:rPr lang="en-IN" dirty="0" err="1" smtClean="0"/>
              <a:t>anesthesia</a:t>
            </a:r>
            <a:r>
              <a:rPr lang="en-IN" dirty="0" smtClean="0"/>
              <a:t>. Am J </a:t>
            </a:r>
            <a:r>
              <a:rPr lang="en-IN" dirty="0" err="1" smtClean="0"/>
              <a:t>Obstet</a:t>
            </a:r>
            <a:r>
              <a:rPr lang="en-IN" dirty="0" smtClean="0"/>
              <a:t> </a:t>
            </a:r>
            <a:r>
              <a:rPr lang="en-IN" dirty="0" err="1" smtClean="0"/>
              <a:t>Gynecol</a:t>
            </a:r>
            <a:r>
              <a:rPr lang="en-IN" dirty="0" smtClean="0"/>
              <a:t> 1983; 147:13-5.)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8762"/>
            <a:ext cx="7391400" cy="6556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BENEFITS OF LABOR ANALGESIA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638800"/>
            <a:ext cx="7543800" cy="6095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IN" sz="2800" dirty="0" smtClean="0"/>
              <a:t>Blunts </a:t>
            </a:r>
            <a:r>
              <a:rPr lang="en-IN" sz="2800" dirty="0" err="1" smtClean="0"/>
              <a:t>this“</a:t>
            </a:r>
            <a:r>
              <a:rPr lang="en-IN" sz="2800" b="1" dirty="0" err="1" smtClean="0"/>
              <a:t>Hyperventilation</a:t>
            </a:r>
            <a:r>
              <a:rPr lang="en-IN" sz="2800" b="1" dirty="0" smtClean="0"/>
              <a:t>- Hypoventilation” cycle</a:t>
            </a:r>
            <a:endParaRPr lang="en-IN" sz="2800" dirty="0"/>
          </a:p>
        </p:txBody>
      </p:sp>
      <p:pic>
        <p:nvPicPr>
          <p:cNvPr id="7" name="Content Placeholder 4" descr="Fig2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10" y="1066800"/>
            <a:ext cx="727892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Whom?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    In 2008 and in 2010, ACOG and ASA jointly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          made a statement that </a:t>
            </a:r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  <a:buNone/>
            </a:pPr>
            <a:r>
              <a:rPr lang="en-US" i="1" dirty="0" smtClean="0"/>
              <a:t>    “</a:t>
            </a:r>
            <a:r>
              <a:rPr lang="en-US" b="1" i="1" dirty="0" smtClean="0"/>
              <a:t>in the absence of medical contraindication </a:t>
            </a:r>
            <a:r>
              <a:rPr lang="en-US" b="1" i="1" dirty="0" smtClean="0">
                <a:solidFill>
                  <a:srgbClr val="FF0000"/>
                </a:solidFill>
              </a:rPr>
              <a:t>maternal request </a:t>
            </a:r>
            <a:r>
              <a:rPr lang="en-US" b="1" i="1" dirty="0" smtClean="0"/>
              <a:t>is a sufficient medical indication for pain relief during </a:t>
            </a:r>
            <a:r>
              <a:rPr lang="en-US" b="1" i="1" dirty="0" err="1" smtClean="0"/>
              <a:t>labour</a:t>
            </a:r>
            <a:r>
              <a:rPr lang="en-US" b="1" i="1" dirty="0" smtClean="0"/>
              <a:t>”.</a:t>
            </a:r>
            <a:endParaRPr lang="en-US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Does </a:t>
            </a:r>
            <a:r>
              <a:rPr lang="en-IN" dirty="0" err="1" smtClean="0"/>
              <a:t>Labor</a:t>
            </a:r>
            <a:r>
              <a:rPr lang="en-IN" dirty="0" smtClean="0"/>
              <a:t> Pain Need Analgesia?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84" t="1684" r="2350" b="2350"/>
          <a:stretch>
            <a:fillRect/>
          </a:stretch>
        </p:blipFill>
        <p:spPr bwMode="auto">
          <a:xfrm>
            <a:off x="304800" y="2286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014" t="1963" r="3014" b="3811"/>
          <a:stretch>
            <a:fillRect/>
          </a:stretch>
        </p:blipFill>
        <p:spPr bwMode="auto">
          <a:xfrm>
            <a:off x="4114800" y="2286000"/>
            <a:ext cx="486675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38200" y="1295400"/>
            <a:ext cx="7772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 smtClean="0"/>
              <a:t>Labor</a:t>
            </a:r>
            <a:r>
              <a:rPr lang="en-IN" sz="2400" dirty="0" smtClean="0"/>
              <a:t> pain ranked high on pain rating scale compared to other painful life experiences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Whom?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3600" dirty="0" smtClean="0"/>
              <a:t>Obstetric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/>
              <a:t>Vaginal breech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/>
              <a:t>Vaginal twins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/>
              <a:t>Preeclampsia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Medical Conditions</a:t>
            </a:r>
          </a:p>
          <a:p>
            <a:pPr lvl="2">
              <a:lnSpc>
                <a:spcPct val="90000"/>
              </a:lnSpc>
            </a:pPr>
            <a:r>
              <a:rPr lang="en-US" sz="3600" dirty="0" err="1" smtClean="0"/>
              <a:t>Valvular</a:t>
            </a:r>
            <a:r>
              <a:rPr lang="en-US" sz="3600" dirty="0" smtClean="0"/>
              <a:t> heart disease</a:t>
            </a:r>
          </a:p>
          <a:p>
            <a:pPr lvl="2">
              <a:lnSpc>
                <a:spcPct val="90000"/>
              </a:lnSpc>
              <a:buNone/>
            </a:pPr>
            <a:r>
              <a:rPr lang="en-US" sz="3600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Refusal </a:t>
            </a:r>
          </a:p>
          <a:p>
            <a:r>
              <a:rPr lang="en-IN" dirty="0" smtClean="0"/>
              <a:t>Hypotension</a:t>
            </a:r>
          </a:p>
          <a:p>
            <a:r>
              <a:rPr lang="en-IN" dirty="0" err="1" smtClean="0"/>
              <a:t>Coagulopathy</a:t>
            </a:r>
            <a:endParaRPr lang="en-IN" dirty="0" smtClean="0"/>
          </a:p>
          <a:p>
            <a:r>
              <a:rPr lang="en-IN" dirty="0" smtClean="0"/>
              <a:t>Cardiac failure</a:t>
            </a:r>
          </a:p>
          <a:p>
            <a:r>
              <a:rPr lang="en-IN" dirty="0" smtClean="0"/>
              <a:t>Infection</a:t>
            </a:r>
          </a:p>
          <a:p>
            <a:r>
              <a:rPr lang="en-IN" dirty="0" smtClean="0"/>
              <a:t>Gross spine deformity</a:t>
            </a:r>
          </a:p>
          <a:p>
            <a:r>
              <a:rPr lang="en-US" dirty="0" smtClean="0"/>
              <a:t>↑ICT</a:t>
            </a:r>
          </a:p>
          <a:p>
            <a:r>
              <a:rPr lang="en-IN" dirty="0" smtClean="0"/>
              <a:t>Inadequate resources (e.g., staff, equipment) for monitoring and resuscitation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Neuraxial </a:t>
            </a:r>
            <a:r>
              <a:rPr lang="en-IN" b="1" dirty="0" err="1" smtClean="0"/>
              <a:t>labor</a:t>
            </a:r>
            <a:r>
              <a:rPr lang="en-IN" b="1" dirty="0" smtClean="0"/>
              <a:t> </a:t>
            </a:r>
            <a:r>
              <a:rPr lang="en-IN" b="1" dirty="0" smtClean="0"/>
              <a:t>analgesia- what is safe practice?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Antenatal consultation and planning</a:t>
            </a:r>
          </a:p>
          <a:p>
            <a:r>
              <a:rPr lang="en-IN" dirty="0" smtClean="0"/>
              <a:t>Full co-operation from obstetric team </a:t>
            </a:r>
          </a:p>
          <a:p>
            <a:r>
              <a:rPr lang="en-IN" dirty="0" smtClean="0"/>
              <a:t>Complete history/ data of Mother and Foetus </a:t>
            </a:r>
          </a:p>
          <a:p>
            <a:r>
              <a:rPr lang="en-IN" dirty="0" smtClean="0"/>
              <a:t>Examination of the patient</a:t>
            </a:r>
          </a:p>
          <a:p>
            <a:r>
              <a:rPr lang="en-IN" dirty="0" smtClean="0"/>
              <a:t>Obstetric  and medical management/Satisfaction</a:t>
            </a:r>
          </a:p>
          <a:p>
            <a:r>
              <a:rPr lang="en-IN" dirty="0" smtClean="0"/>
              <a:t>Anaesthetic team, equipments and technique        </a:t>
            </a:r>
          </a:p>
          <a:p>
            <a:r>
              <a:rPr lang="en-IN" dirty="0" smtClean="0"/>
              <a:t>-</a:t>
            </a:r>
            <a:r>
              <a:rPr lang="en-IN" b="1" i="1" u="sng" dirty="0" smtClean="0">
                <a:solidFill>
                  <a:srgbClr val="FF0000"/>
                </a:solidFill>
              </a:rPr>
              <a:t>No compromise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OF </a:t>
            </a:r>
            <a:r>
              <a:rPr lang="en-US" dirty="0" err="1" smtClean="0"/>
              <a:t>Neuraxial</a:t>
            </a:r>
            <a:r>
              <a:rPr lang="en-US" dirty="0" smtClean="0"/>
              <a:t> block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273050" indent="-273050"/>
            <a:r>
              <a:rPr lang="en-US" dirty="0" smtClean="0"/>
              <a:t>Continuous epidural analgesia (CE)</a:t>
            </a:r>
          </a:p>
          <a:p>
            <a:pPr marL="273050" indent="-273050"/>
            <a:r>
              <a:rPr lang="en-US" dirty="0" smtClean="0"/>
              <a:t>Combined spinal-epidural analgesia (CSE)</a:t>
            </a:r>
          </a:p>
          <a:p>
            <a:pPr marL="273050" indent="-273050"/>
            <a:r>
              <a:rPr lang="en-US" dirty="0" smtClean="0"/>
              <a:t>Dural puncture – CE</a:t>
            </a:r>
          </a:p>
          <a:p>
            <a:pPr marL="273050" indent="-273050"/>
            <a:r>
              <a:rPr lang="en-US" dirty="0" smtClean="0"/>
              <a:t>Continuous caudal epidural</a:t>
            </a:r>
          </a:p>
          <a:p>
            <a:pPr marL="273050" indent="-273050"/>
            <a:endParaRPr lang="en-US" dirty="0" smtClean="0"/>
          </a:p>
          <a:p>
            <a:pPr marL="273050" indent="-273050"/>
            <a:r>
              <a:rPr lang="en-US" dirty="0" smtClean="0">
                <a:solidFill>
                  <a:srgbClr val="C00000"/>
                </a:solidFill>
              </a:rPr>
              <a:t>Intermittent epidural bolus injections</a:t>
            </a:r>
          </a:p>
          <a:p>
            <a:pPr marL="273050" indent="-273050"/>
            <a:r>
              <a:rPr lang="en-US" dirty="0" smtClean="0">
                <a:solidFill>
                  <a:srgbClr val="C00000"/>
                </a:solidFill>
              </a:rPr>
              <a:t>Basal flow with intermittent bolus</a:t>
            </a:r>
          </a:p>
          <a:p>
            <a:pPr marL="273050" indent="-273050"/>
            <a:r>
              <a:rPr lang="en-US" dirty="0" smtClean="0">
                <a:solidFill>
                  <a:srgbClr val="C00000"/>
                </a:solidFill>
              </a:rPr>
              <a:t>Patient-controlled epidural analgesia (PCEA)</a:t>
            </a:r>
          </a:p>
          <a:p>
            <a:pPr marL="273050" indent="-273050"/>
            <a:endParaRPr lang="en-US" dirty="0" smtClean="0"/>
          </a:p>
          <a:p>
            <a:pPr marL="273050" indent="-273050"/>
            <a:r>
              <a:rPr lang="en-US" dirty="0" smtClean="0"/>
              <a:t>Spinal </a:t>
            </a:r>
          </a:p>
          <a:p>
            <a:pPr marL="273050" indent="-273050"/>
            <a:r>
              <a:rPr lang="en-US" dirty="0" smtClean="0"/>
              <a:t>Continuous spinal analgesia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362"/>
            <a:ext cx="3810000" cy="6556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Choice of Drugs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b="1" dirty="0" err="1" smtClean="0"/>
              <a:t>Bupivacaine</a:t>
            </a:r>
            <a:endParaRPr lang="en-IN" b="1" dirty="0" smtClean="0"/>
          </a:p>
          <a:p>
            <a:r>
              <a:rPr lang="en-IN" dirty="0" smtClean="0"/>
              <a:t>Most commonly used agent for epidural </a:t>
            </a:r>
            <a:r>
              <a:rPr lang="en-IN" dirty="0" err="1" smtClean="0"/>
              <a:t>labor</a:t>
            </a:r>
            <a:r>
              <a:rPr lang="en-IN" dirty="0" smtClean="0"/>
              <a:t> analgesia.</a:t>
            </a:r>
          </a:p>
          <a:p>
            <a:r>
              <a:rPr lang="en-IN" dirty="0" smtClean="0"/>
              <a:t>Highly protein bound, limits trans-placental transfer.</a:t>
            </a:r>
          </a:p>
          <a:p>
            <a:r>
              <a:rPr lang="en-IN" dirty="0" smtClean="0"/>
              <a:t>After epidural administration </a:t>
            </a:r>
          </a:p>
          <a:p>
            <a:pPr lvl="1"/>
            <a:r>
              <a:rPr lang="en-IN" dirty="0" smtClean="0"/>
              <a:t>Initiation -                       8 to 10 minutes</a:t>
            </a:r>
          </a:p>
          <a:p>
            <a:pPr lvl="1"/>
            <a:r>
              <a:rPr lang="en-IN" dirty="0" smtClean="0"/>
              <a:t>peak effect -                   20 minutes </a:t>
            </a:r>
          </a:p>
          <a:p>
            <a:pPr lvl="1"/>
            <a:r>
              <a:rPr lang="en-IN" dirty="0" smtClean="0"/>
              <a:t>Duration of analgesia - 90 minutes.</a:t>
            </a:r>
          </a:p>
          <a:p>
            <a:r>
              <a:rPr lang="en-IN" b="1" dirty="0" err="1" smtClean="0"/>
              <a:t>Ropivacaine</a:t>
            </a:r>
            <a:endParaRPr lang="en-IN" b="1" dirty="0" smtClean="0"/>
          </a:p>
          <a:p>
            <a:r>
              <a:rPr lang="en-IN" b="1" dirty="0" err="1" smtClean="0"/>
              <a:t>Levo</a:t>
            </a:r>
            <a:r>
              <a:rPr lang="en-IN" b="1" dirty="0" smtClean="0"/>
              <a:t> </a:t>
            </a:r>
            <a:r>
              <a:rPr lang="en-IN" b="1" dirty="0" err="1" smtClean="0"/>
              <a:t>bupivacaine</a:t>
            </a:r>
            <a:endParaRPr lang="en-IN" b="1" dirty="0" smtClean="0"/>
          </a:p>
          <a:p>
            <a:r>
              <a:rPr lang="en-IN" b="1" dirty="0" err="1" smtClean="0"/>
              <a:t>Lidocaine</a:t>
            </a:r>
            <a:endParaRPr lang="en-IN" b="1" dirty="0" smtClean="0"/>
          </a:p>
          <a:p>
            <a:r>
              <a:rPr lang="en-IN" b="1" dirty="0" smtClean="0"/>
              <a:t>2-chlorprocaine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95800" y="457200"/>
            <a:ext cx="4343400" cy="73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Local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anaesthetics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Lipid-Soluble </a:t>
            </a:r>
            <a:r>
              <a:rPr lang="en-IN" b="1" dirty="0" err="1" smtClean="0"/>
              <a:t>Opioids</a:t>
            </a:r>
            <a:endParaRPr lang="en-IN" b="1" dirty="0" smtClean="0"/>
          </a:p>
          <a:p>
            <a:pPr lvl="1"/>
            <a:r>
              <a:rPr lang="en-IN" b="1" dirty="0" err="1" smtClean="0"/>
              <a:t>Fentanyl</a:t>
            </a:r>
            <a:r>
              <a:rPr lang="en-IN" b="1" dirty="0" smtClean="0"/>
              <a:t> </a:t>
            </a:r>
          </a:p>
          <a:p>
            <a:pPr lvl="1"/>
            <a:r>
              <a:rPr lang="en-IN" b="1" dirty="0" err="1" smtClean="0"/>
              <a:t>Sufentanil</a:t>
            </a:r>
            <a:endParaRPr lang="en-IN" b="1" dirty="0" smtClean="0"/>
          </a:p>
          <a:p>
            <a:r>
              <a:rPr lang="en-US" b="1" dirty="0" smtClean="0"/>
              <a:t>Advantages </a:t>
            </a:r>
          </a:p>
          <a:p>
            <a:pPr lvl="1"/>
            <a:r>
              <a:rPr lang="en-IN" dirty="0" smtClean="0"/>
              <a:t>decreases latency, </a:t>
            </a:r>
          </a:p>
          <a:p>
            <a:pPr lvl="1"/>
            <a:r>
              <a:rPr lang="en-IN" dirty="0" smtClean="0"/>
              <a:t>prolongs the duration of analgesia, </a:t>
            </a:r>
          </a:p>
          <a:p>
            <a:pPr lvl="1"/>
            <a:r>
              <a:rPr lang="en-IN" dirty="0" smtClean="0"/>
              <a:t>decreases epidural LA requirement , </a:t>
            </a:r>
          </a:p>
          <a:p>
            <a:pPr lvl="1"/>
            <a:r>
              <a:rPr lang="en-IN" dirty="0" smtClean="0"/>
              <a:t>decreases motor blockade and </a:t>
            </a:r>
          </a:p>
          <a:p>
            <a:pPr lvl="1"/>
            <a:r>
              <a:rPr lang="en-IN" dirty="0" smtClean="0"/>
              <a:t>improves the quality of analgesia.</a:t>
            </a:r>
            <a:endParaRPr lang="en-US" b="1" dirty="0" smtClean="0"/>
          </a:p>
          <a:p>
            <a:r>
              <a:rPr lang="en-IN" b="1" dirty="0" err="1" smtClean="0"/>
              <a:t>Alfentanil,Morphine,Meperidine,Butorphanol</a:t>
            </a:r>
            <a:r>
              <a:rPr lang="en-IN" b="1" dirty="0" smtClean="0"/>
              <a:t>, </a:t>
            </a:r>
            <a:r>
              <a:rPr lang="en-IN" b="1" dirty="0" err="1" smtClean="0"/>
              <a:t>Diamorphine</a:t>
            </a:r>
            <a:endParaRPr lang="en-US" b="1" dirty="0" smtClean="0"/>
          </a:p>
          <a:p>
            <a:endParaRPr lang="en-US" b="1" dirty="0" smtClean="0"/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563562"/>
            <a:ext cx="4114800" cy="7318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Choice of Drugs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533400"/>
            <a:ext cx="4343400" cy="73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Opioids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Adjuvants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2819400" cy="2057400"/>
          </a:xfrm>
        </p:spPr>
        <p:txBody>
          <a:bodyPr/>
          <a:lstStyle/>
          <a:p>
            <a:r>
              <a:rPr lang="en-US" dirty="0" smtClean="0"/>
              <a:t>Epinephrine</a:t>
            </a:r>
          </a:p>
          <a:p>
            <a:r>
              <a:rPr lang="en-US" dirty="0" err="1" smtClean="0"/>
              <a:t>Clonidine</a:t>
            </a:r>
            <a:endParaRPr lang="en-US" dirty="0" smtClean="0"/>
          </a:p>
          <a:p>
            <a:r>
              <a:rPr lang="en-US" dirty="0" err="1" smtClean="0"/>
              <a:t>Neostigmine</a:t>
            </a:r>
            <a:endParaRPr lang="en-IN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677" t="228" r="677" b="37860"/>
          <a:stretch>
            <a:fillRect/>
          </a:stretch>
        </p:blipFill>
        <p:spPr bwMode="auto">
          <a:xfrm>
            <a:off x="2819400" y="1524000"/>
            <a:ext cx="6248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324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Initiation of labor analgesia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763000" cy="57149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21000"/>
                <a:gridCol w="2921000"/>
                <a:gridCol w="2921000"/>
              </a:tblGrid>
              <a:tr h="103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 smtClean="0"/>
                        <a:t>Drug</a:t>
                      </a:r>
                      <a:endParaRPr lang="en-IN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Epidural Analgesia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 smtClean="0"/>
                        <a:t>Spinal Analgesia</a:t>
                      </a:r>
                      <a:endParaRPr lang="en-IN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err="1" smtClean="0"/>
                        <a:t>Bupivacaine</a:t>
                      </a:r>
                      <a:endParaRPr lang="en-IN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0.0625%    </a:t>
                      </a:r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   10ml bolus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0.125%          </a:t>
                      </a:r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5ml increment     </a:t>
                      </a:r>
                      <a:r>
                        <a:rPr lang="en-IN" b="1" dirty="0" smtClean="0"/>
                        <a:t>after 15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1.25-2.5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err="1" smtClean="0"/>
                        <a:t>Ropivacaine</a:t>
                      </a:r>
                      <a:endParaRPr lang="en-IN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0.08%            </a:t>
                      </a:r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10-12 ml bolus </a:t>
                      </a:r>
                    </a:p>
                    <a:p>
                      <a:r>
                        <a:rPr lang="en-IN" b="1" dirty="0" smtClean="0"/>
                        <a:t>0.2%               </a:t>
                      </a:r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5ml increment </a:t>
                      </a:r>
                      <a:r>
                        <a:rPr lang="en-IN" b="1" dirty="0" smtClean="0"/>
                        <a:t>after 15min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2.5-3.5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err="1" smtClean="0"/>
                        <a:t>Levobupivacaine</a:t>
                      </a:r>
                      <a:endParaRPr lang="en-IN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0.0625%        </a:t>
                      </a:r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10 ml bolus   </a:t>
                      </a:r>
                    </a:p>
                    <a:p>
                      <a:r>
                        <a:rPr lang="en-IN" b="1" dirty="0" smtClean="0"/>
                        <a:t>0.125%           </a:t>
                      </a:r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5 ml increment </a:t>
                      </a:r>
                      <a:r>
                        <a:rPr lang="en-IN" b="1" dirty="0" smtClean="0"/>
                        <a:t>after 15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1.25-2.5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err="1" smtClean="0"/>
                        <a:t>Lidocaine</a:t>
                      </a:r>
                      <a:endParaRPr lang="en-IN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0.75%-1.0%     </a:t>
                      </a:r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10 ml bolus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-------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err="1" smtClean="0"/>
                        <a:t>Fentanyl</a:t>
                      </a:r>
                      <a:endParaRPr lang="en-IN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50-100 </a:t>
                      </a:r>
                      <a:r>
                        <a:rPr lang="en-IN" b="1" dirty="0" err="1" smtClean="0"/>
                        <a:t>μg</a:t>
                      </a:r>
                      <a:endParaRPr lang="en-I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15-25 </a:t>
                      </a:r>
                      <a:r>
                        <a:rPr lang="en-IN" b="1" dirty="0" err="1" smtClean="0"/>
                        <a:t>μg</a:t>
                      </a:r>
                      <a:endParaRPr lang="en-I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55">
                <a:tc>
                  <a:txBody>
                    <a:bodyPr/>
                    <a:lstStyle/>
                    <a:p>
                      <a:r>
                        <a:rPr lang="en-IN" sz="2800" b="1" dirty="0" err="1" smtClean="0"/>
                        <a:t>Sufentanil</a:t>
                      </a:r>
                      <a:endParaRPr lang="en-IN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5-10 </a:t>
                      </a:r>
                      <a:r>
                        <a:rPr lang="en-IN" b="1" dirty="0" err="1" smtClean="0"/>
                        <a:t>μg</a:t>
                      </a:r>
                      <a:endParaRPr lang="en-I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1.5-5 </a:t>
                      </a:r>
                      <a:r>
                        <a:rPr lang="en-IN" b="1" dirty="0" err="1" smtClean="0"/>
                        <a:t>μg</a:t>
                      </a:r>
                      <a:endParaRPr lang="en-I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OF EPIDURAL ANALGESIA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IN" b="1" dirty="0" smtClean="0"/>
              <a:t>Intermittent bolus injections</a:t>
            </a:r>
          </a:p>
          <a:p>
            <a:r>
              <a:rPr lang="en-IN" b="1" dirty="0" smtClean="0"/>
              <a:t>Continuous epidural infusion </a:t>
            </a:r>
          </a:p>
          <a:p>
            <a:r>
              <a:rPr lang="en-IN" b="1" dirty="0" smtClean="0"/>
              <a:t>Patient Controlled Epidural Analgesia (PCEA)</a:t>
            </a:r>
          </a:p>
          <a:p>
            <a:r>
              <a:rPr lang="en-IN" b="1" dirty="0" smtClean="0"/>
              <a:t>Computer Integrated Patient Controlled Epidural Analgesia (CI-PCEA)</a:t>
            </a:r>
          </a:p>
          <a:p>
            <a:r>
              <a:rPr lang="en-IN" b="1" dirty="0" smtClean="0"/>
              <a:t>Programmed intermittent epidural boluses (PIEB)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62000" y="4800600"/>
            <a:ext cx="7620000" cy="13716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Drugs </a:t>
            </a:r>
          </a:p>
          <a:p>
            <a:pPr algn="ctr"/>
            <a:r>
              <a:rPr lang="en-US" sz="2400" b="1" dirty="0" err="1" smtClean="0"/>
              <a:t>Dilauted</a:t>
            </a:r>
            <a:r>
              <a:rPr lang="en-US" sz="2400" b="1" dirty="0" smtClean="0"/>
              <a:t> LA – 8-15 ml/hr with </a:t>
            </a:r>
          </a:p>
          <a:p>
            <a:pPr algn="ctr"/>
            <a:r>
              <a:rPr lang="en-US" sz="2400" b="1" dirty="0" err="1" smtClean="0"/>
              <a:t>Fentanyl</a:t>
            </a:r>
            <a:r>
              <a:rPr lang="en-US" sz="2400" b="1" dirty="0" smtClean="0"/>
              <a:t> 1.5-3 mcg/ml (or)  </a:t>
            </a:r>
            <a:r>
              <a:rPr lang="en-US" sz="2400" b="1" dirty="0" err="1" smtClean="0"/>
              <a:t>Sufentanyl</a:t>
            </a:r>
            <a:r>
              <a:rPr lang="en-US" sz="2400" b="1" dirty="0" smtClean="0"/>
              <a:t> 0.2-0.4 mcg/ml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</a:t>
            </a:r>
            <a:r>
              <a:rPr lang="en-US" dirty="0" err="1" smtClean="0"/>
              <a:t>neuraxial</a:t>
            </a:r>
            <a:r>
              <a:rPr lang="en-US" dirty="0" smtClean="0"/>
              <a:t> block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3962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Well before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pain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667000"/>
            <a:ext cx="396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Labour</a:t>
            </a:r>
            <a:r>
              <a:rPr lang="en-US" sz="2800" dirty="0" smtClean="0"/>
              <a:t> pain just started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886200"/>
            <a:ext cx="3962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First stage of </a:t>
            </a:r>
            <a:r>
              <a:rPr lang="en-US" sz="2800" dirty="0" err="1" smtClean="0"/>
              <a:t>labour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0" y="5029200"/>
            <a:ext cx="3962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Second stage of </a:t>
            </a:r>
            <a:r>
              <a:rPr lang="en-US" sz="2800" dirty="0" err="1" smtClean="0"/>
              <a:t>labour</a:t>
            </a: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724400" y="1600200"/>
            <a:ext cx="3962400" cy="9144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Continuous Epidural(CE)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2667000"/>
            <a:ext cx="396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CE/ CSE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3886200"/>
            <a:ext cx="3962400" cy="914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CE/ CSE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5029200"/>
            <a:ext cx="3962400" cy="9144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SPINAL / 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Analgesia for </a:t>
            </a:r>
            <a:r>
              <a:rPr lang="en-IN" dirty="0" err="1" smtClean="0"/>
              <a:t>Labor</a:t>
            </a:r>
            <a:r>
              <a:rPr lang="en-IN" dirty="0" smtClean="0"/>
              <a:t> and Delivery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1"/>
            <a:ext cx="5791200" cy="3809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Always controversial!</a:t>
            </a:r>
          </a:p>
          <a:p>
            <a:r>
              <a:rPr lang="en-IN" dirty="0" smtClean="0"/>
              <a:t>“Birth is a natural process”</a:t>
            </a:r>
          </a:p>
          <a:p>
            <a:r>
              <a:rPr lang="en-IN" dirty="0" smtClean="0"/>
              <a:t>Women should suffer!!</a:t>
            </a:r>
          </a:p>
          <a:p>
            <a:r>
              <a:rPr lang="en-IN" dirty="0" smtClean="0"/>
              <a:t>Concerns for mother’s safety</a:t>
            </a:r>
          </a:p>
          <a:p>
            <a:r>
              <a:rPr lang="en-IN" dirty="0" smtClean="0"/>
              <a:t>Concerns for baby</a:t>
            </a:r>
          </a:p>
          <a:p>
            <a:r>
              <a:rPr lang="en-IN" dirty="0" smtClean="0"/>
              <a:t>Concerns for effects on </a:t>
            </a:r>
            <a:r>
              <a:rPr lang="en-IN" dirty="0" err="1" smtClean="0"/>
              <a:t>labor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Epidural catheter placement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Dural Puncture     (0.5-3% incidence)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Intravenous placement (3-15%)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Aspiration of blood or CSF is quite reliable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Test dose to confirm the position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Lignocaine</a:t>
            </a:r>
            <a:r>
              <a:rPr lang="en-US" dirty="0" smtClean="0"/>
              <a:t> 45 mg and epinephrine 15µg injected through the catheter. (40mg&amp;10µg)</a:t>
            </a:r>
          </a:p>
          <a:p>
            <a:r>
              <a:rPr lang="en-US" dirty="0" smtClean="0"/>
              <a:t>A raise in heart rate by 20 beats with in 45 seconds  -</a:t>
            </a:r>
            <a:r>
              <a:rPr lang="en-US" dirty="0" smtClean="0">
                <a:solidFill>
                  <a:srgbClr val="C00000"/>
                </a:solidFill>
              </a:rPr>
              <a:t>intravascular </a:t>
            </a:r>
          </a:p>
          <a:p>
            <a:r>
              <a:rPr lang="en-US" dirty="0" smtClean="0"/>
              <a:t>Undue rapid motor paralysis –</a:t>
            </a:r>
            <a:r>
              <a:rPr lang="en-US" dirty="0" smtClean="0">
                <a:solidFill>
                  <a:srgbClr val="C00000"/>
                </a:solidFill>
              </a:rPr>
              <a:t>subarachnoid 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CSE</a:t>
            </a:r>
            <a:br>
              <a:rPr lang="en-US" dirty="0" smtClean="0"/>
            </a:br>
            <a:r>
              <a:rPr lang="en-US" dirty="0" smtClean="0"/>
              <a:t>Needle through Needle </a:t>
            </a:r>
            <a:endParaRPr lang="en-IN" dirty="0"/>
          </a:p>
        </p:txBody>
      </p:sp>
      <p:pic>
        <p:nvPicPr>
          <p:cNvPr id="4" name="Picture 6" descr="CSEcure® epidural needle, hypodermic needle, medication deliv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14800"/>
            <a:ext cx="6248400" cy="2217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Espo&amp;27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524000"/>
            <a:ext cx="2605087" cy="2321816"/>
          </a:xfrm>
          <a:prstGeom prst="rect">
            <a:avLst/>
          </a:prstGeom>
          <a:noFill/>
        </p:spPr>
      </p:pic>
      <p:pic>
        <p:nvPicPr>
          <p:cNvPr id="6" name="Picture 10" descr="Espoc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48225" y="1524000"/>
            <a:ext cx="2543175" cy="232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92150" lvl="1" indent="-347663"/>
            <a:r>
              <a:rPr lang="en-US" dirty="0" smtClean="0"/>
              <a:t>Rapid onset</a:t>
            </a:r>
          </a:p>
          <a:p>
            <a:pPr marL="692150" lvl="1" indent="-347663"/>
            <a:r>
              <a:rPr lang="en-US" dirty="0" smtClean="0"/>
              <a:t>Long duration </a:t>
            </a:r>
          </a:p>
          <a:p>
            <a:pPr marL="692150" lvl="1" indent="-347663"/>
            <a:r>
              <a:rPr lang="en-US" dirty="0" smtClean="0"/>
              <a:t>Easy to administer</a:t>
            </a:r>
          </a:p>
          <a:p>
            <a:pPr marL="692150" lvl="1" indent="-347663"/>
            <a:r>
              <a:rPr lang="en-US" dirty="0" smtClean="0"/>
              <a:t>No side effects on mother</a:t>
            </a:r>
          </a:p>
          <a:p>
            <a:pPr marL="692150" lvl="1" indent="-347663"/>
            <a:r>
              <a:rPr lang="en-US" dirty="0" smtClean="0"/>
              <a:t>No side effects on baby</a:t>
            </a:r>
          </a:p>
          <a:p>
            <a:pPr marL="692150" lvl="1" indent="-347663"/>
            <a:r>
              <a:rPr lang="en-US" dirty="0" smtClean="0"/>
              <a:t>No effect on length of labor or mode of delivery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Better patient satisfaction</a:t>
            </a:r>
          </a:p>
          <a:p>
            <a:r>
              <a:rPr lang="en-US" dirty="0" smtClean="0"/>
              <a:t>Aids in epidural localization in difficult backs</a:t>
            </a:r>
          </a:p>
          <a:p>
            <a:r>
              <a:rPr lang="en-US" dirty="0" smtClean="0"/>
              <a:t>Faster cervical dilation in early </a:t>
            </a:r>
            <a:r>
              <a:rPr lang="en-US" dirty="0" err="1" smtClean="0"/>
              <a:t>nulliparas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Side effects are acceptably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CSE</a:t>
            </a:r>
            <a:endParaRPr lang="en-IN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3884" t="18993" r="43207" b="64608"/>
          <a:stretch>
            <a:fillRect/>
          </a:stretch>
        </p:blipFill>
        <p:spPr bwMode="auto">
          <a:xfrm>
            <a:off x="3048000" y="1599217"/>
            <a:ext cx="3200400" cy="22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3050" t="18993" r="56500" b="64608"/>
          <a:stretch>
            <a:fillRect/>
          </a:stretch>
        </p:blipFill>
        <p:spPr bwMode="auto">
          <a:xfrm>
            <a:off x="457200" y="1599141"/>
            <a:ext cx="2590800" cy="228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57023" t="18993" r="32101" b="64608"/>
          <a:stretch>
            <a:fillRect/>
          </a:stretch>
        </p:blipFill>
        <p:spPr bwMode="auto">
          <a:xfrm>
            <a:off x="6172200" y="1599141"/>
            <a:ext cx="2696400" cy="228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33400" y="4114800"/>
            <a:ext cx="23622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A. </a:t>
            </a:r>
            <a:r>
              <a:rPr lang="en-US" sz="2000" b="1" dirty="0" smtClean="0">
                <a:solidFill>
                  <a:schemeClr val="tx1"/>
                </a:solidFill>
              </a:rPr>
              <a:t>Spinal needle tents the </a:t>
            </a:r>
            <a:r>
              <a:rPr lang="en-US" sz="2000" b="1" dirty="0" err="1" smtClean="0">
                <a:solidFill>
                  <a:schemeClr val="tx1"/>
                </a:solidFill>
              </a:rPr>
              <a:t>dura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Doesnot</a:t>
            </a:r>
            <a:r>
              <a:rPr lang="en-US" sz="2000" b="1" dirty="0" smtClean="0">
                <a:solidFill>
                  <a:schemeClr val="tx1"/>
                </a:solidFill>
              </a:rPr>
              <a:t> puncture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4191000"/>
            <a:ext cx="22098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B. Spinal needle </a:t>
            </a:r>
            <a:r>
              <a:rPr lang="en-US" sz="2000" b="1" dirty="0" err="1" smtClean="0">
                <a:solidFill>
                  <a:schemeClr val="tx1"/>
                </a:solidFill>
              </a:rPr>
              <a:t>doesnot</a:t>
            </a:r>
            <a:r>
              <a:rPr lang="en-US" sz="2000" b="1" dirty="0" smtClean="0">
                <a:solidFill>
                  <a:schemeClr val="tx1"/>
                </a:solidFill>
              </a:rPr>
              <a:t> reach the </a:t>
            </a:r>
            <a:r>
              <a:rPr lang="en-US" sz="2000" b="1" dirty="0" err="1" smtClean="0">
                <a:solidFill>
                  <a:schemeClr val="tx1"/>
                </a:solidFill>
              </a:rPr>
              <a:t>dura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4191000"/>
            <a:ext cx="22860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C. Spinal needle passes to the side of the </a:t>
            </a:r>
            <a:r>
              <a:rPr lang="en-US" sz="2000" b="1" dirty="0" err="1" smtClean="0">
                <a:solidFill>
                  <a:schemeClr val="tx1"/>
                </a:solidFill>
              </a:rPr>
              <a:t>dura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0800" y="6096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Patient controlled Epidural Analgesia (PCEA)</a:t>
            </a:r>
            <a:endParaRPr lang="en-IN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6" t="2888" r="2334" b="4693"/>
          <a:stretch>
            <a:fillRect/>
          </a:stretch>
        </p:blipFill>
        <p:spPr bwMode="auto">
          <a:xfrm>
            <a:off x="3429000" y="2265793"/>
            <a:ext cx="5638800" cy="3220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924800" y="39624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7924800" y="47244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182" name="AutoShape 6" descr="Image result for Patient controlled Epidural Analgesia (PCE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184" name="AutoShape 8" descr="Image result for Patient controlled Epidural Analgesia (PCE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0185" name="Picture 9" descr="C:\Users\BALA\Desktop\PCA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3411839" cy="454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EPIDURAL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/>
              <a:t>Adding </a:t>
            </a:r>
            <a:r>
              <a:rPr lang="en-US" sz="3000" dirty="0" err="1" smtClean="0"/>
              <a:t>opioids</a:t>
            </a:r>
            <a:r>
              <a:rPr lang="en-US" sz="3000" dirty="0" smtClean="0"/>
              <a:t>    </a:t>
            </a:r>
            <a:r>
              <a:rPr lang="en-US" sz="3000" dirty="0" smtClean="0">
                <a:solidFill>
                  <a:srgbClr val="C00000"/>
                </a:solidFill>
              </a:rPr>
              <a:t>↓</a:t>
            </a:r>
            <a:r>
              <a:rPr lang="en-US" sz="3000" dirty="0" smtClean="0"/>
              <a:t> Motor Block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“Walking” epidurals: </a:t>
            </a:r>
            <a:r>
              <a:rPr lang="en-US" sz="3000" dirty="0" smtClean="0">
                <a:solidFill>
                  <a:srgbClr val="C00000"/>
                </a:solidFill>
              </a:rPr>
              <a:t>↓</a:t>
            </a:r>
            <a:r>
              <a:rPr lang="en-US" sz="3000" dirty="0" smtClean="0"/>
              <a:t> Motor Block meant better outcomes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sz="3000" dirty="0" smtClean="0"/>
              <a:t>No evidence of improved labor pattern/outcome with ambulation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sz="3000" dirty="0" smtClean="0"/>
              <a:t>Women don’t walk even if they can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sz="3000" dirty="0" smtClean="0"/>
              <a:t>Monitoring problems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sz="3000" dirty="0" smtClean="0"/>
              <a:t>Always supported</a:t>
            </a:r>
          </a:p>
          <a:p>
            <a:endParaRPr lang="en-IN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267200"/>
            <a:ext cx="2590800" cy="2423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667000" y="5638800"/>
            <a:ext cx="31242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NOT ALLOW THEM TO WALK</a:t>
            </a:r>
            <a:endParaRPr lang="en-I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3200" b="1" dirty="0" smtClean="0"/>
              <a:t>Computer Integrated-  Patient Controlled</a:t>
            </a:r>
            <a:br>
              <a:rPr lang="en-IN" sz="3200" b="1" dirty="0" smtClean="0"/>
            </a:br>
            <a:r>
              <a:rPr lang="en-IN" sz="3200" b="1" dirty="0" smtClean="0"/>
              <a:t>Epidural Analgesia (CI-PCEA)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 laptop computer with a </a:t>
            </a:r>
            <a:r>
              <a:rPr lang="en-IN" dirty="0" err="1" smtClean="0"/>
              <a:t>programed</a:t>
            </a:r>
            <a:r>
              <a:rPr lang="en-IN" dirty="0" smtClean="0"/>
              <a:t> algorithm is connected to a standard epidural pump</a:t>
            </a:r>
          </a:p>
          <a:p>
            <a:r>
              <a:rPr lang="en-IN" dirty="0" smtClean="0"/>
              <a:t>The computer program automatically adjusts the background infusion rate based on the analysis of patient’s L.A. requirement in the last one hour</a:t>
            </a:r>
          </a:p>
          <a:p>
            <a:r>
              <a:rPr lang="en-IN" dirty="0" smtClean="0"/>
              <a:t>lesser incidence of breakthrough pain and increased maternal satisfaction.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3200" b="1" dirty="0" smtClean="0"/>
              <a:t>Computer Integrated-  Patient Controlled</a:t>
            </a:r>
            <a:br>
              <a:rPr lang="en-IN" sz="3200" b="1" dirty="0" smtClean="0"/>
            </a:br>
            <a:r>
              <a:rPr lang="en-IN" sz="3200" b="1" dirty="0" smtClean="0"/>
              <a:t>Epidural Analgesia (CI-PCEA)</a:t>
            </a:r>
            <a:endParaRPr lang="en-IN" sz="3200" dirty="0"/>
          </a:p>
        </p:txBody>
      </p:sp>
      <p:pic>
        <p:nvPicPr>
          <p:cNvPr id="48130" name="Picture 2" descr="C:\Users\BALA\Desktop\downloa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68003"/>
            <a:ext cx="4343400" cy="483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3600" b="1" dirty="0" smtClean="0"/>
              <a:t>Programmed intermittent epidural boluses</a:t>
            </a:r>
            <a:endParaRPr lang="en-IN" sz="3600" dirty="0"/>
          </a:p>
        </p:txBody>
      </p:sp>
      <p:pic>
        <p:nvPicPr>
          <p:cNvPr id="49154" name="Picture 2" descr="C:\Users\BALA\Desktop\2pieb-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43906"/>
            <a:ext cx="4491038" cy="3638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BALA\Desktop\Three-stages-of-labour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965"/>
            <a:ext cx="5943600" cy="65300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601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28600" y="4648200"/>
            <a:ext cx="601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3600" b="1" dirty="0" smtClean="0"/>
              <a:t>Programmed intermittent epidural boluses</a:t>
            </a:r>
            <a:endParaRPr lang="en-IN" sz="36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066" t="13469" r="10224" b="12452"/>
          <a:stretch>
            <a:fillRect/>
          </a:stretch>
        </p:blipFill>
        <p:spPr bwMode="auto">
          <a:xfrm>
            <a:off x="41563" y="1143000"/>
            <a:ext cx="9102437" cy="494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352800" y="1295400"/>
            <a:ext cx="5334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562600" y="1295400"/>
            <a:ext cx="5334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248400" y="1295400"/>
            <a:ext cx="6096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010400" y="1295400"/>
            <a:ext cx="6096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772400" y="1295400"/>
            <a:ext cx="4572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8229600" y="1219200"/>
            <a:ext cx="5334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MYTHS / CONTROVERSIES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incidence</a:t>
                      </a:r>
                    </a:p>
                    <a:p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IN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Cesarean</a:t>
                      </a:r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Delivery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Initiation of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neuraxial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analgesia, even in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latent phase of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(cervical dilation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&lt;4 cm) </a:t>
                      </a:r>
                      <a:r>
                        <a:rPr lang="en-IN" sz="18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does not increase 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risk of</a:t>
                      </a:r>
                    </a:p>
                    <a:p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Cesarean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delivery[80]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incidence</a:t>
                      </a:r>
                    </a:p>
                    <a:p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instrumental</a:t>
                      </a:r>
                    </a:p>
                    <a:p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vaginal delivery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affected by multiple confounding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factors (e.g. degree of analgesia during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stage of labour, L.A concentration,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 of epidural analgesia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maintenance,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neuraxial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analgesic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technique, obstetric factors)[80]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5791200"/>
            <a:ext cx="8915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Wang F, </a:t>
            </a:r>
            <a:r>
              <a:rPr lang="en-IN" dirty="0" err="1" smtClean="0">
                <a:solidFill>
                  <a:schemeClr val="tx1"/>
                </a:solidFill>
              </a:rPr>
              <a:t>Shen</a:t>
            </a:r>
            <a:r>
              <a:rPr lang="en-IN" dirty="0" smtClean="0">
                <a:solidFill>
                  <a:schemeClr val="tx1"/>
                </a:solidFill>
              </a:rPr>
              <a:t> X, </a:t>
            </a:r>
            <a:r>
              <a:rPr lang="en-IN" dirty="0" err="1" smtClean="0">
                <a:solidFill>
                  <a:schemeClr val="tx1"/>
                </a:solidFill>
              </a:rPr>
              <a:t>Guo</a:t>
            </a:r>
            <a:r>
              <a:rPr lang="en-IN" dirty="0" smtClean="0">
                <a:solidFill>
                  <a:schemeClr val="tx1"/>
                </a:solidFill>
              </a:rPr>
              <a:t> X, </a:t>
            </a:r>
            <a:r>
              <a:rPr lang="en-IN" dirty="0" err="1" smtClean="0">
                <a:solidFill>
                  <a:schemeClr val="tx1"/>
                </a:solidFill>
              </a:rPr>
              <a:t>Peng</a:t>
            </a:r>
            <a:r>
              <a:rPr lang="en-IN" dirty="0" smtClean="0">
                <a:solidFill>
                  <a:schemeClr val="tx1"/>
                </a:solidFill>
              </a:rPr>
              <a:t> Y, </a:t>
            </a:r>
            <a:r>
              <a:rPr lang="en-IN" dirty="0" err="1" smtClean="0">
                <a:solidFill>
                  <a:schemeClr val="tx1"/>
                </a:solidFill>
              </a:rPr>
              <a:t>Gu</a:t>
            </a:r>
            <a:r>
              <a:rPr lang="en-IN" dirty="0" smtClean="0">
                <a:solidFill>
                  <a:schemeClr val="tx1"/>
                </a:solidFill>
              </a:rPr>
              <a:t> X, </a:t>
            </a:r>
            <a:r>
              <a:rPr lang="en-IN" dirty="0" err="1" smtClean="0">
                <a:solidFill>
                  <a:schemeClr val="tx1"/>
                </a:solidFill>
              </a:rPr>
              <a:t>Labor</a:t>
            </a:r>
            <a:r>
              <a:rPr lang="en-IN" dirty="0" smtClean="0">
                <a:solidFill>
                  <a:schemeClr val="tx1"/>
                </a:solidFill>
              </a:rPr>
              <a:t> Analgesia Examining Group. Epidural analgesia in the latent phase of labour and the risk of </a:t>
            </a:r>
            <a:r>
              <a:rPr lang="en-IN" dirty="0" err="1" smtClean="0">
                <a:solidFill>
                  <a:schemeClr val="tx1"/>
                </a:solidFill>
              </a:rPr>
              <a:t>cesarean</a:t>
            </a:r>
            <a:r>
              <a:rPr lang="en-IN" dirty="0" smtClean="0">
                <a:solidFill>
                  <a:schemeClr val="tx1"/>
                </a:solidFill>
              </a:rPr>
              <a:t> delivery: A five-year randomized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controlled trial. </a:t>
            </a:r>
            <a:r>
              <a:rPr lang="en-IN" dirty="0" err="1" smtClean="0">
                <a:solidFill>
                  <a:schemeClr val="tx1"/>
                </a:solidFill>
              </a:rPr>
              <a:t>Anesthesiology</a:t>
            </a:r>
            <a:r>
              <a:rPr lang="en-IN" dirty="0" smtClean="0">
                <a:solidFill>
                  <a:schemeClr val="tx1"/>
                </a:solidFill>
              </a:rPr>
              <a:t> 2009;111:871-80.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MYTHS / CONTROVERSIES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EVIDENCE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duration</a:t>
                      </a:r>
                    </a:p>
                    <a:p>
                      <a:r>
                        <a:rPr lang="en-IN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first stage of </a:t>
                      </a:r>
                      <a:r>
                        <a:rPr lang="en-IN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Conflicting evidence. Overall evidence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literatures suggests no difference in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duration of the first stage of labour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5791200"/>
            <a:ext cx="8915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err="1" smtClean="0">
                <a:solidFill>
                  <a:schemeClr val="tx1"/>
                </a:solidFill>
              </a:rPr>
              <a:t>Halpern</a:t>
            </a:r>
            <a:r>
              <a:rPr lang="en-IN" dirty="0" smtClean="0">
                <a:solidFill>
                  <a:schemeClr val="tx1"/>
                </a:solidFill>
              </a:rPr>
              <a:t> SH, Leighton BL. Epidural analgesia and the progress of labour. In: </a:t>
            </a:r>
            <a:r>
              <a:rPr lang="en-IN" dirty="0" err="1" smtClean="0">
                <a:solidFill>
                  <a:schemeClr val="tx1"/>
                </a:solidFill>
              </a:rPr>
              <a:t>Halpern</a:t>
            </a:r>
            <a:r>
              <a:rPr lang="en-IN" dirty="0" smtClean="0">
                <a:solidFill>
                  <a:schemeClr val="tx1"/>
                </a:solidFill>
              </a:rPr>
              <a:t> SH, Douglas MJ, editors. Evidence-based obstetric </a:t>
            </a:r>
            <a:r>
              <a:rPr lang="en-IN" dirty="0" err="1" smtClean="0">
                <a:solidFill>
                  <a:schemeClr val="tx1"/>
                </a:solidFill>
              </a:rPr>
              <a:t>anesthesia</a:t>
            </a:r>
            <a:r>
              <a:rPr lang="en-IN" dirty="0" smtClean="0">
                <a:solidFill>
                  <a:schemeClr val="tx1"/>
                </a:solidFill>
              </a:rPr>
              <a:t>. Oxford: Blackwell;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2005. p. 10-22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3730" name="Picture 2" descr="C:\Users\BALA\Desktop\59-593999_clip-art-pergaminho-clipart-old-paper-background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15400" cy="6808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990600"/>
            <a:ext cx="52191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ACOG jointly with ASA-   2013 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1371600" y="1823859"/>
            <a:ext cx="6324600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IN" sz="3200" u="sng" dirty="0" smtClean="0">
                <a:solidFill>
                  <a:schemeClr val="tx1"/>
                </a:solidFill>
              </a:rPr>
              <a:t>Epidural Labour analgesia</a:t>
            </a:r>
          </a:p>
          <a:p>
            <a:pPr>
              <a:buFontTx/>
              <a:buNone/>
            </a:pPr>
            <a:r>
              <a:rPr lang="en-IN" sz="3200" dirty="0" smtClean="0">
                <a:solidFill>
                  <a:schemeClr val="tx1"/>
                </a:solidFill>
              </a:rPr>
              <a:t>1</a:t>
            </a:r>
            <a:r>
              <a:rPr lang="en-IN" sz="2800" dirty="0" smtClean="0">
                <a:solidFill>
                  <a:schemeClr val="tx1"/>
                </a:solidFill>
              </a:rPr>
              <a:t>. NO </a:t>
            </a:r>
            <a:r>
              <a:rPr lang="en-US" sz="2800" dirty="0" smtClean="0">
                <a:solidFill>
                  <a:schemeClr val="tx1"/>
                </a:solidFill>
              </a:rPr>
              <a:t>increase the rates of cesarean 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2. NO difference in rate of cesarean  compared with intravenous analgesia.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3.No difference in the incidence of cesarean carried out early or late in </a:t>
            </a:r>
            <a:r>
              <a:rPr lang="en-US" sz="2800" dirty="0" err="1" smtClean="0">
                <a:solidFill>
                  <a:schemeClr val="tx1"/>
                </a:solidFill>
              </a:rPr>
              <a:t>labour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At the claimed low local </a:t>
            </a:r>
            <a:r>
              <a:rPr lang="en-US" sz="2800" dirty="0" err="1" smtClean="0">
                <a:solidFill>
                  <a:schemeClr val="tx1"/>
                </a:solidFill>
              </a:rPr>
              <a:t>anaesthetic</a:t>
            </a:r>
            <a:r>
              <a:rPr lang="en-US" sz="2800" dirty="0" smtClean="0">
                <a:solidFill>
                  <a:schemeClr val="tx1"/>
                </a:solidFill>
              </a:rPr>
              <a:t> concentration with </a:t>
            </a:r>
            <a:r>
              <a:rPr lang="en-US" sz="2800" dirty="0" err="1" smtClean="0">
                <a:solidFill>
                  <a:schemeClr val="tx1"/>
                </a:solidFill>
              </a:rPr>
              <a:t>opiods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Epidual</a:t>
            </a:r>
            <a:r>
              <a:rPr lang="en-US" sz="2800" dirty="0" smtClean="0">
                <a:solidFill>
                  <a:schemeClr val="tx1"/>
                </a:solidFill>
              </a:rPr>
              <a:t>/SAB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Epidural Complications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Early</a:t>
            </a:r>
          </a:p>
          <a:p>
            <a:r>
              <a:rPr lang="en-US" dirty="0" smtClean="0"/>
              <a:t>IV toxicity</a:t>
            </a:r>
          </a:p>
          <a:p>
            <a:r>
              <a:rPr lang="en-US" dirty="0" smtClean="0"/>
              <a:t>LA toxicity</a:t>
            </a:r>
          </a:p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High block/total spinal</a:t>
            </a:r>
          </a:p>
          <a:p>
            <a:r>
              <a:rPr lang="en-US" dirty="0" smtClean="0"/>
              <a:t>Extensive motor block</a:t>
            </a:r>
          </a:p>
          <a:p>
            <a:r>
              <a:rPr lang="en-US" dirty="0" smtClean="0"/>
              <a:t>Fetal effects</a:t>
            </a:r>
          </a:p>
          <a:p>
            <a:r>
              <a:rPr lang="en-US" dirty="0" smtClean="0"/>
              <a:t>Urinary retention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Late</a:t>
            </a:r>
          </a:p>
          <a:p>
            <a:endParaRPr lang="en-US" sz="2400" dirty="0" smtClean="0"/>
          </a:p>
          <a:p>
            <a:r>
              <a:rPr lang="en-US" dirty="0" smtClean="0"/>
              <a:t>PDPH</a:t>
            </a:r>
          </a:p>
          <a:p>
            <a:r>
              <a:rPr lang="en-US" dirty="0" smtClean="0"/>
              <a:t>Neurological injury</a:t>
            </a:r>
          </a:p>
          <a:p>
            <a:r>
              <a:rPr lang="en-US" dirty="0" smtClean="0"/>
              <a:t>Epidural abscess</a:t>
            </a:r>
          </a:p>
          <a:p>
            <a:r>
              <a:rPr lang="en-US" dirty="0" smtClean="0"/>
              <a:t>Epidural hematoma</a:t>
            </a:r>
          </a:p>
          <a:p>
            <a:r>
              <a:rPr lang="en-US" dirty="0" smtClean="0"/>
              <a:t>Back pain?</a:t>
            </a:r>
            <a:endParaRPr lang="en-CA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labor analgesia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err="1" smtClean="0"/>
              <a:t>Ultra‑low‑dose</a:t>
            </a:r>
            <a:r>
              <a:rPr lang="en-IN" dirty="0" smtClean="0"/>
              <a:t> (&lt;0.1%) local </a:t>
            </a:r>
            <a:r>
              <a:rPr lang="en-IN" dirty="0" err="1" smtClean="0"/>
              <a:t>anesthetic–opioid</a:t>
            </a:r>
            <a:r>
              <a:rPr lang="en-IN" dirty="0" smtClean="0"/>
              <a:t> solutions with PCEA and PIEB pumps allowing more flexibility</a:t>
            </a:r>
            <a:endParaRPr lang="en-US" dirty="0" smtClean="0"/>
          </a:p>
          <a:p>
            <a:r>
              <a:rPr lang="en-IN" dirty="0" err="1" smtClean="0"/>
              <a:t>Ultrasound‑guided</a:t>
            </a:r>
            <a:r>
              <a:rPr lang="en-IN" dirty="0" smtClean="0"/>
              <a:t> </a:t>
            </a:r>
            <a:r>
              <a:rPr lang="en-IN" dirty="0" err="1" smtClean="0"/>
              <a:t>neuraxial</a:t>
            </a:r>
            <a:r>
              <a:rPr lang="en-IN" dirty="0" smtClean="0"/>
              <a:t> blocks in difficult cases</a:t>
            </a:r>
          </a:p>
          <a:p>
            <a:r>
              <a:rPr lang="en-IN" dirty="0" smtClean="0"/>
              <a:t>Novel LOR methods</a:t>
            </a:r>
          </a:p>
          <a:p>
            <a:pPr lvl="1"/>
            <a:r>
              <a:rPr lang="en-US" dirty="0" err="1" smtClean="0"/>
              <a:t>Epidrum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Episure</a:t>
            </a:r>
            <a:r>
              <a:rPr lang="en-US" dirty="0" smtClean="0"/>
              <a:t> –Auto detect syringe</a:t>
            </a:r>
          </a:p>
          <a:p>
            <a:pPr lvl="1"/>
            <a:r>
              <a:rPr lang="en-US" dirty="0" err="1" smtClean="0"/>
              <a:t>Epifaith</a:t>
            </a:r>
            <a:r>
              <a:rPr lang="en-US" dirty="0" smtClean="0"/>
              <a:t> syringe</a:t>
            </a:r>
          </a:p>
          <a:p>
            <a:r>
              <a:rPr lang="en-IN" dirty="0" smtClean="0"/>
              <a:t>Novel epidural needles - Three optical </a:t>
            </a:r>
            <a:r>
              <a:rPr lang="en-IN" dirty="0" err="1" smtClean="0"/>
              <a:t>fibers</a:t>
            </a:r>
            <a:r>
              <a:rPr lang="en-IN" dirty="0" smtClean="0"/>
              <a:t> are embedded in </a:t>
            </a:r>
            <a:r>
              <a:rPr lang="en-IN" dirty="0" err="1" smtClean="0"/>
              <a:t>Tuohy</a:t>
            </a:r>
            <a:r>
              <a:rPr lang="en-IN" dirty="0" smtClean="0"/>
              <a:t> needle shaft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EPIDRUM</a:t>
            </a:r>
            <a:endParaRPr lang="en-IN" dirty="0"/>
          </a:p>
        </p:txBody>
      </p:sp>
      <p:pic>
        <p:nvPicPr>
          <p:cNvPr id="3074" name="Picture 2" descr="C:\Users\BALA\Desktop\47712ab2f73d26b668d5937d4aeb7f24_300_7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638800" cy="2524836"/>
          </a:xfrm>
          <a:prstGeom prst="rect">
            <a:avLst/>
          </a:prstGeom>
          <a:noFill/>
        </p:spPr>
      </p:pic>
      <p:pic>
        <p:nvPicPr>
          <p:cNvPr id="3076" name="Picture 4" descr="Epidrum - Exploded 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26800"/>
            <a:ext cx="4495800" cy="2655000"/>
          </a:xfrm>
          <a:prstGeom prst="rect">
            <a:avLst/>
          </a:prstGeom>
          <a:noFill/>
        </p:spPr>
      </p:pic>
      <p:pic>
        <p:nvPicPr>
          <p:cNvPr id="3078" name="Picture 6" descr="http://www.exmoorinnovations.co.uk/cache/mod_roksprocket/967242a1911318ebbbeb2a8543181b8b_300_750.jpg"/>
          <p:cNvPicPr>
            <a:picLocks noChangeAspect="1" noChangeArrowheads="1"/>
          </p:cNvPicPr>
          <p:nvPr/>
        </p:nvPicPr>
        <p:blipFill>
          <a:blip r:embed="rId4"/>
          <a:srcRect l="5672" r="34627"/>
          <a:stretch>
            <a:fillRect/>
          </a:stretch>
        </p:blipFill>
        <p:spPr bwMode="auto">
          <a:xfrm flipH="1">
            <a:off x="5715000" y="16002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b="1" dirty="0" err="1" smtClean="0"/>
              <a:t>EpiFaith</a:t>
            </a:r>
            <a:r>
              <a:rPr lang="en-US" sz="3200" b="1" dirty="0" smtClean="0"/>
              <a:t> syringe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 l="30112" t="18520" r="14960" b="25921"/>
          <a:stretch>
            <a:fillRect/>
          </a:stretch>
        </p:blipFill>
        <p:spPr bwMode="auto">
          <a:xfrm>
            <a:off x="76200" y="1175845"/>
            <a:ext cx="8915400" cy="507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err="1" smtClean="0"/>
              <a:t>Episure</a:t>
            </a:r>
            <a:r>
              <a:rPr lang="en-US" sz="2800" b="1" dirty="0" smtClean="0"/>
              <a:t> –Auto detect syringe</a:t>
            </a:r>
            <a:endParaRPr lang="en-IN" sz="2800" b="1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77" t="13470" r="36741" b="41073"/>
          <a:stretch>
            <a:fillRect/>
          </a:stretch>
        </p:blipFill>
        <p:spPr bwMode="auto">
          <a:xfrm>
            <a:off x="1600200" y="1524000"/>
            <a:ext cx="5915378" cy="39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USG GUIDED NEURAXIAL TECHNIQUES</a:t>
            </a:r>
            <a:endParaRPr lang="en-IN" dirty="0"/>
          </a:p>
        </p:txBody>
      </p:sp>
      <p:pic>
        <p:nvPicPr>
          <p:cNvPr id="1026" name="Picture 2" descr="C:\Users\BALA\Desktop\image-asse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710" y="948532"/>
            <a:ext cx="7574491" cy="5680868"/>
          </a:xfrm>
          <a:prstGeom prst="rect">
            <a:avLst/>
          </a:prstGeom>
          <a:noFill/>
        </p:spPr>
      </p:pic>
      <p:pic>
        <p:nvPicPr>
          <p:cNvPr id="5" name="Picture 2" descr="Image result for ultrasound guided spinal anaesthesia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47809"/>
            <a:ext cx="2946648" cy="210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dilatation in stages</a:t>
            </a:r>
            <a:endParaRPr lang="en-IN" dirty="0"/>
          </a:p>
        </p:txBody>
      </p:sp>
      <p:pic>
        <p:nvPicPr>
          <p:cNvPr id="4" name="Picture 2" descr="09f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99" y="1143001"/>
            <a:ext cx="81756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USG GUIDED NEURAXIAL TECHNIQUES</a:t>
            </a:r>
            <a:endParaRPr lang="en-IN" dirty="0"/>
          </a:p>
        </p:txBody>
      </p:sp>
      <p:pic>
        <p:nvPicPr>
          <p:cNvPr id="2050" name="Picture 2" descr="C:\Users\BALA\Desktop\feature-story_pg20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1999"/>
            <a:ext cx="67056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Novel epidural needles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Three optical </a:t>
            </a:r>
            <a:r>
              <a:rPr lang="en-IN" dirty="0" err="1" smtClean="0"/>
              <a:t>fibers</a:t>
            </a:r>
            <a:r>
              <a:rPr lang="en-IN" dirty="0" smtClean="0"/>
              <a:t> are embedded in </a:t>
            </a:r>
            <a:r>
              <a:rPr lang="en-IN" dirty="0" err="1" smtClean="0"/>
              <a:t>Tuohy</a:t>
            </a:r>
            <a:r>
              <a:rPr lang="en-IN" dirty="0" smtClean="0"/>
              <a:t> needle shaft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648" y="5334000"/>
            <a:ext cx="4452551" cy="131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" y="5562600"/>
            <a:ext cx="2362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OPTICAL FIBRE SITES</a:t>
            </a:r>
            <a:endParaRPr lang="en-IN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7000"/>
            <a:ext cx="5486400" cy="22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LA\Desktop\05092018HB1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971800" y="5334000"/>
            <a:ext cx="27432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THANK YOU</a:t>
            </a:r>
            <a:endParaRPr lang="en-IN" sz="3600" dirty="0"/>
          </a:p>
        </p:txBody>
      </p:sp>
      <p:sp>
        <p:nvSpPr>
          <p:cNvPr id="3" name="Rectangle 2"/>
          <p:cNvSpPr/>
          <p:nvPr/>
        </p:nvSpPr>
        <p:spPr>
          <a:xfrm>
            <a:off x="609600" y="228600"/>
            <a:ext cx="80772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 smtClean="0">
                <a:solidFill>
                  <a:schemeClr val="tx1"/>
                </a:solidFill>
              </a:rPr>
              <a:t>“The delivery of the infant into the arms of a conscious and </a:t>
            </a:r>
            <a:r>
              <a:rPr lang="en-IN" sz="2800" i="1" dirty="0" err="1" smtClean="0">
                <a:solidFill>
                  <a:schemeClr val="tx1"/>
                </a:solidFill>
              </a:rPr>
              <a:t>painfree</a:t>
            </a:r>
            <a:r>
              <a:rPr lang="en-IN" sz="2800" i="1" dirty="0" smtClean="0">
                <a:solidFill>
                  <a:schemeClr val="tx1"/>
                </a:solidFill>
              </a:rPr>
              <a:t> mother is one of the most exciting and rewarding moments in medicine” </a:t>
            </a:r>
            <a:endParaRPr lang="en-IN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BALA\Desktop\Stages-of-lab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BALA\Desktop\Stages-of-lab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36178"/>
          </a:xfrm>
          <a:prstGeom prst="rect">
            <a:avLst/>
          </a:prstGeom>
          <a:noFill/>
        </p:spPr>
      </p:pic>
      <p:pic>
        <p:nvPicPr>
          <p:cNvPr id="4" name="Picture 2" descr="C:\Users\BALA\Desktop\Stages-of-labor.jpg"/>
          <p:cNvPicPr>
            <a:picLocks noChangeAspect="1" noChangeArrowheads="1"/>
          </p:cNvPicPr>
          <p:nvPr/>
        </p:nvPicPr>
        <p:blipFill>
          <a:blip r:embed="rId2"/>
          <a:srcRect t="73567" b="10828"/>
          <a:stretch>
            <a:fillRect/>
          </a:stretch>
        </p:blipFill>
        <p:spPr bwMode="auto">
          <a:xfrm>
            <a:off x="0" y="5029200"/>
            <a:ext cx="9144000" cy="1066800"/>
          </a:xfrm>
          <a:prstGeom prst="rect">
            <a:avLst/>
          </a:prstGeom>
          <a:noFill/>
        </p:spPr>
      </p:pic>
      <p:pic>
        <p:nvPicPr>
          <p:cNvPr id="6" name="Picture 2" descr="C:\Users\BALA\Desktop\Stages-of-labor.jpg"/>
          <p:cNvPicPr>
            <a:picLocks noChangeAspect="1" noChangeArrowheads="1"/>
          </p:cNvPicPr>
          <p:nvPr/>
        </p:nvPicPr>
        <p:blipFill>
          <a:blip r:embed="rId2"/>
          <a:srcRect l="39167" t="73567" r="47500" b="10828"/>
          <a:stretch>
            <a:fillRect/>
          </a:stretch>
        </p:blipFill>
        <p:spPr bwMode="auto">
          <a:xfrm>
            <a:off x="3581400" y="5029200"/>
            <a:ext cx="1219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304800"/>
            <a:ext cx="4648200" cy="3429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 smtClean="0"/>
              <a:t>Mostly  visceral</a:t>
            </a:r>
          </a:p>
          <a:p>
            <a:r>
              <a:rPr lang="en-IN" dirty="0" smtClean="0"/>
              <a:t>Dilation of the </a:t>
            </a:r>
            <a:r>
              <a:rPr lang="en-IN" b="1" dirty="0" smtClean="0">
                <a:solidFill>
                  <a:srgbClr val="FF0000"/>
                </a:solidFill>
              </a:rPr>
              <a:t>cervix and </a:t>
            </a:r>
            <a:r>
              <a:rPr lang="en-IN" b="1" dirty="0" err="1" smtClean="0">
                <a:solidFill>
                  <a:srgbClr val="FF0000"/>
                </a:solidFill>
              </a:rPr>
              <a:t>distention</a:t>
            </a:r>
            <a:r>
              <a:rPr lang="en-IN" b="1" dirty="0" smtClean="0">
                <a:solidFill>
                  <a:srgbClr val="FF0000"/>
                </a:solidFill>
              </a:rPr>
              <a:t> of </a:t>
            </a:r>
            <a:r>
              <a:rPr lang="en-IN" dirty="0" smtClean="0">
                <a:solidFill>
                  <a:srgbClr val="FF0000"/>
                </a:solidFill>
              </a:rPr>
              <a:t>the </a:t>
            </a:r>
            <a:r>
              <a:rPr lang="en-IN" b="1" dirty="0" smtClean="0">
                <a:solidFill>
                  <a:srgbClr val="FF0000"/>
                </a:solidFill>
              </a:rPr>
              <a:t>lower uterine segment</a:t>
            </a:r>
          </a:p>
          <a:p>
            <a:r>
              <a:rPr lang="en-IN" dirty="0" smtClean="0"/>
              <a:t>Dull, aching and poorly localized</a:t>
            </a:r>
          </a:p>
          <a:p>
            <a:r>
              <a:rPr lang="en-IN" dirty="0" smtClean="0"/>
              <a:t>Slow conducting, visceral C </a:t>
            </a:r>
            <a:r>
              <a:rPr lang="en-IN" dirty="0" err="1" smtClean="0"/>
              <a:t>fibers</a:t>
            </a:r>
            <a:r>
              <a:rPr lang="en-IN" dirty="0" smtClean="0"/>
              <a:t>, </a:t>
            </a:r>
          </a:p>
          <a:p>
            <a:r>
              <a:rPr lang="en-IN" dirty="0" smtClean="0"/>
              <a:t>Enter spinal cord at T10 to L1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52400" y="3810000"/>
            <a:ext cx="4648200" cy="29305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N" b="1" dirty="0" smtClean="0"/>
              <a:t>Mostly somatic</a:t>
            </a:r>
          </a:p>
          <a:p>
            <a:r>
              <a:rPr lang="en-IN" dirty="0" err="1" smtClean="0"/>
              <a:t>Distention</a:t>
            </a:r>
            <a:r>
              <a:rPr lang="en-IN" dirty="0" smtClean="0"/>
              <a:t> of the </a:t>
            </a:r>
            <a:r>
              <a:rPr lang="en-IN" b="1" dirty="0" smtClean="0">
                <a:solidFill>
                  <a:srgbClr val="FF0000"/>
                </a:solidFill>
              </a:rPr>
              <a:t>pelvic floor, vagina and perineum</a:t>
            </a:r>
          </a:p>
          <a:p>
            <a:r>
              <a:rPr lang="en-IN" dirty="0" smtClean="0"/>
              <a:t>Sharp, severe and well localized</a:t>
            </a:r>
          </a:p>
          <a:p>
            <a:r>
              <a:rPr lang="en-IN" dirty="0" smtClean="0"/>
              <a:t>Rapidly conducting A-delta </a:t>
            </a:r>
            <a:r>
              <a:rPr lang="en-IN" dirty="0" err="1" smtClean="0"/>
              <a:t>fibers</a:t>
            </a:r>
            <a:r>
              <a:rPr lang="en-IN" dirty="0" smtClean="0"/>
              <a:t>, </a:t>
            </a:r>
          </a:p>
          <a:p>
            <a:r>
              <a:rPr lang="en-IN" dirty="0" smtClean="0"/>
              <a:t>Enter spinal cord at S2 to S4</a:t>
            </a:r>
            <a:endParaRPr lang="en-IN" dirty="0"/>
          </a:p>
        </p:txBody>
      </p:sp>
      <p:pic>
        <p:nvPicPr>
          <p:cNvPr id="14" name="Picture 3" descr="C:\Users\BALA\Desktop\NERVES.png"/>
          <p:cNvPicPr>
            <a:picLocks noChangeAspect="1" noChangeArrowheads="1"/>
          </p:cNvPicPr>
          <p:nvPr/>
        </p:nvPicPr>
        <p:blipFill>
          <a:blip r:embed="rId2"/>
          <a:srcRect r="21219"/>
          <a:stretch>
            <a:fillRect/>
          </a:stretch>
        </p:blipFill>
        <p:spPr bwMode="auto">
          <a:xfrm>
            <a:off x="4876800" y="685800"/>
            <a:ext cx="4267200" cy="6019800"/>
          </a:xfrm>
          <a:prstGeom prst="rect">
            <a:avLst/>
          </a:prstGeom>
          <a:noFill/>
        </p:spPr>
      </p:pic>
      <p:sp>
        <p:nvSpPr>
          <p:cNvPr id="15" name="Text Placeholder 6"/>
          <p:cNvSpPr txBox="1">
            <a:spLocks/>
          </p:cNvSpPr>
          <p:nvPr/>
        </p:nvSpPr>
        <p:spPr>
          <a:xfrm>
            <a:off x="2819400" y="228600"/>
            <a:ext cx="2667000" cy="563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1st stage of </a:t>
            </a: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2667001" y="3733800"/>
            <a:ext cx="2590799" cy="4873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2nd stage of </a:t>
            </a: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228600"/>
            <a:ext cx="3048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 OF CHILDBIRTH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build="p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BALA\Desktop\Therapeutic-modulation-of-the-pain-processing-pathway-Abbreviations-NMD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324600" cy="685746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629400" y="5257800"/>
            <a:ext cx="1905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5791200" y="4724400"/>
            <a:ext cx="1600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6400800" y="4038600"/>
            <a:ext cx="1143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5638800" y="2514600"/>
            <a:ext cx="1371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3048000" y="1905000"/>
            <a:ext cx="1143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990600" y="1143000"/>
            <a:ext cx="13716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1600200" y="2057400"/>
            <a:ext cx="1066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685800" y="2438400"/>
            <a:ext cx="1905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343400" y="0"/>
            <a:ext cx="1905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4267200" y="1524000"/>
            <a:ext cx="1905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2971800" y="4191000"/>
            <a:ext cx="1600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200400" y="5410200"/>
            <a:ext cx="1981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5638800" y="66294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1311</Words>
  <Application>Microsoft Office PowerPoint</Application>
  <PresentationFormat>On-screen Show (4:3)</PresentationFormat>
  <Paragraphs>283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Does Labor Pain Need Analgesia?</vt:lpstr>
      <vt:lpstr>Analgesia for Labor and Delivery</vt:lpstr>
      <vt:lpstr>PowerPoint Presentation</vt:lpstr>
      <vt:lpstr>Cervical dilatation in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neuraxial analgesia ?</vt:lpstr>
      <vt:lpstr>BENEFITS OF LABOR ANALGESIA</vt:lpstr>
      <vt:lpstr>BENEFITS OF LABOR ANALGESIA</vt:lpstr>
      <vt:lpstr>TO Whom?</vt:lpstr>
      <vt:lpstr>TO Whom?</vt:lpstr>
      <vt:lpstr>Contraindication </vt:lpstr>
      <vt:lpstr>Neuraxial labor analgesia- what is safe practice? </vt:lpstr>
      <vt:lpstr>TECHNIQUES OF Neuraxial block</vt:lpstr>
      <vt:lpstr>Choice of Drugs</vt:lpstr>
      <vt:lpstr>PowerPoint Presentation</vt:lpstr>
      <vt:lpstr>Adjuvants</vt:lpstr>
      <vt:lpstr>Initiation of labor analgesia </vt:lpstr>
      <vt:lpstr>MAINTENANCE OF EPIDURAL ANALGESIA</vt:lpstr>
      <vt:lpstr>Choosing the neuraxial block</vt:lpstr>
      <vt:lpstr>Epidural catheter placement</vt:lpstr>
      <vt:lpstr>Test dose</vt:lpstr>
      <vt:lpstr>CSE Needle through Needle </vt:lpstr>
      <vt:lpstr>Advantages of CSE</vt:lpstr>
      <vt:lpstr>Failure of CSE</vt:lpstr>
      <vt:lpstr>Patient controlled Epidural Analgesia (PCEA)</vt:lpstr>
      <vt:lpstr>WALKING EPIDURAL </vt:lpstr>
      <vt:lpstr>Computer Integrated-  Patient Controlled Epidural Analgesia (CI-PCEA)</vt:lpstr>
      <vt:lpstr>Computer Integrated-  Patient Controlled Epidural Analgesia (CI-PCEA)</vt:lpstr>
      <vt:lpstr>Programmed intermittent epidural boluses</vt:lpstr>
      <vt:lpstr>Programmed intermittent epidural boluses</vt:lpstr>
      <vt:lpstr>MYTHS </vt:lpstr>
      <vt:lpstr>MYTHS</vt:lpstr>
      <vt:lpstr>PowerPoint Presentation</vt:lpstr>
      <vt:lpstr>Epidural Complications</vt:lpstr>
      <vt:lpstr>Future of labor analgesia</vt:lpstr>
      <vt:lpstr>EPIDRUM</vt:lpstr>
      <vt:lpstr>EpiFaith syringe </vt:lpstr>
      <vt:lpstr>Episure –Auto detect syringe</vt:lpstr>
      <vt:lpstr>USG GUIDED NEURAXIAL TECHNIQUES</vt:lpstr>
      <vt:lpstr>USG GUIDED NEURAXIAL TECHNIQUES</vt:lpstr>
      <vt:lpstr>Novel epidural needles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BALA</dc:creator>
  <cp:lastModifiedBy>balasubramani</cp:lastModifiedBy>
  <cp:revision>65</cp:revision>
  <dcterms:created xsi:type="dcterms:W3CDTF">2006-08-16T00:00:00Z</dcterms:created>
  <dcterms:modified xsi:type="dcterms:W3CDTF">2020-02-21T20:26:05Z</dcterms:modified>
</cp:coreProperties>
</file>